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gerian" panose="04020705040A02060702" pitchFamily="82" charset="0"/>
      <p:regular r:id="rId13"/>
    </p:embeddedFon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70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39117" y="133231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lgerian" panose="04020705040A02060702" pitchFamily="82" charset="0"/>
                <a:ea typeface="Petrona Bold"/>
                <a:cs typeface="Petrona Bold" pitchFamily="34" charset="-120"/>
              </a:rPr>
              <a:t>CNN-Based Lung Cancer Detection System</a:t>
            </a:r>
            <a:endParaRPr lang="en-US" sz="4650" dirty="0">
              <a:latin typeface="Algerian" panose="04020705040A02060702" pitchFamily="82" charset="0"/>
              <a:ea typeface="Petrona Bold"/>
            </a:endParaRPr>
          </a:p>
        </p:txBody>
      </p:sp>
      <p:sp>
        <p:nvSpPr>
          <p:cNvPr id="4" name="Text 1"/>
          <p:cNvSpPr/>
          <p:nvPr/>
        </p:nvSpPr>
        <p:spPr>
          <a:xfrm>
            <a:off x="916454" y="360357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deep learning approach using Convolutional Neural Networks for automated detection of lung cancer from histopathology images, leveraging Keras and TensorFlow frameworks.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196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- </a:t>
            </a: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</a:t>
            </a:r>
            <a:r>
              <a:rPr lang="en-US" sz="28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Anurup Saha</a:t>
            </a: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</a:t>
            </a: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2FAAC4-6A36-3799-ED45-7FE8E4FAEF30}"/>
              </a:ext>
            </a:extLst>
          </p:cNvPr>
          <p:cNvSpPr txBox="1"/>
          <p:nvPr/>
        </p:nvSpPr>
        <p:spPr>
          <a:xfrm>
            <a:off x="0" y="7866185"/>
            <a:ext cx="914400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320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918" y="2967157"/>
            <a:ext cx="7529751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Algerian" panose="04020705040A02060702" pitchFamily="82" charset="0"/>
                <a:ea typeface="Petrona Bold" pitchFamily="34" charset="-122"/>
                <a:cs typeface="Petrona Bold" pitchFamily="34" charset="-120"/>
              </a:rPr>
              <a:t>Implementation Considerations</a:t>
            </a:r>
            <a:endParaRPr lang="en-US" sz="4000" dirty="0">
              <a:latin typeface="Algerian" panose="04020705040A02060702" pitchFamily="8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80918" y="3885669"/>
            <a:ext cx="6537008" cy="1804392"/>
          </a:xfrm>
          <a:prstGeom prst="roundRect">
            <a:avLst>
              <a:gd name="adj" fmla="val 608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8058" y="3897392"/>
            <a:ext cx="91440" cy="1804392"/>
          </a:xfrm>
          <a:prstGeom prst="roundRect">
            <a:avLst>
              <a:gd name="adj" fmla="val 89370"/>
            </a:avLst>
          </a:prstGeom>
          <a:solidFill>
            <a:srgbClr val="007EBD"/>
          </a:solidFill>
          <a:ln/>
        </p:spPr>
      </p:sp>
      <p:sp>
        <p:nvSpPr>
          <p:cNvPr id="6" name="Text 3"/>
          <p:cNvSpPr/>
          <p:nvPr/>
        </p:nvSpPr>
        <p:spPr>
          <a:xfrm>
            <a:off x="966907" y="4114800"/>
            <a:ext cx="255365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Error Handling</a:t>
            </a:r>
            <a:endParaRPr lang="en-US" sz="200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966907" y="4550688"/>
            <a:ext cx="6033611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exception handling implemented for file loading errors and processing failures, ensuring graceful degradation in production environments.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412474" y="3897392"/>
            <a:ext cx="6537008" cy="1804392"/>
          </a:xfrm>
          <a:prstGeom prst="roundRect">
            <a:avLst>
              <a:gd name="adj" fmla="val 608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89614" y="3897392"/>
            <a:ext cx="91440" cy="1804392"/>
          </a:xfrm>
          <a:prstGeom prst="roundRect">
            <a:avLst>
              <a:gd name="adj" fmla="val 89370"/>
            </a:avLst>
          </a:prstGeom>
          <a:solidFill>
            <a:srgbClr val="007EBD"/>
          </a:solidFill>
          <a:ln/>
        </p:spPr>
      </p:sp>
      <p:sp>
        <p:nvSpPr>
          <p:cNvPr id="10" name="Text 7"/>
          <p:cNvSpPr/>
          <p:nvPr/>
        </p:nvSpPr>
        <p:spPr>
          <a:xfrm>
            <a:off x="7698462" y="4114800"/>
            <a:ext cx="255365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Visualisation</a:t>
            </a:r>
            <a:endParaRPr lang="en-US" sz="200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98462" y="4550688"/>
            <a:ext cx="6033611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Matplotlib integration provides visual feedback with predicted vs. true labels, facilitating model interpretation and debugging during development.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80918" y="5896332"/>
            <a:ext cx="6537008" cy="1804392"/>
          </a:xfrm>
          <a:prstGeom prst="roundRect">
            <a:avLst>
              <a:gd name="adj" fmla="val 608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58058" y="5896332"/>
            <a:ext cx="91440" cy="1804392"/>
          </a:xfrm>
          <a:prstGeom prst="roundRect">
            <a:avLst>
              <a:gd name="adj" fmla="val 89370"/>
            </a:avLst>
          </a:prstGeom>
          <a:solidFill>
            <a:srgbClr val="007EBD"/>
          </a:solidFill>
          <a:ln/>
        </p:spPr>
      </p:sp>
      <p:sp>
        <p:nvSpPr>
          <p:cNvPr id="14" name="Text 11"/>
          <p:cNvSpPr/>
          <p:nvPr/>
        </p:nvSpPr>
        <p:spPr>
          <a:xfrm>
            <a:off x="966907" y="6113740"/>
            <a:ext cx="255365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Scalability</a:t>
            </a:r>
            <a:endParaRPr lang="en-US" sz="2000" dirty="0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66907" y="6549628"/>
            <a:ext cx="6033611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supports batch predictions and can be extended to multi-class classification for different cancer types or staging systems.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7412474" y="5896332"/>
            <a:ext cx="6537008" cy="1804392"/>
          </a:xfrm>
          <a:prstGeom prst="roundRect">
            <a:avLst>
              <a:gd name="adj" fmla="val 608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389614" y="5896332"/>
            <a:ext cx="91440" cy="1804392"/>
          </a:xfrm>
          <a:prstGeom prst="roundRect">
            <a:avLst>
              <a:gd name="adj" fmla="val 89370"/>
            </a:avLst>
          </a:prstGeom>
          <a:solidFill>
            <a:srgbClr val="007EBD"/>
          </a:solidFill>
          <a:ln/>
        </p:spPr>
      </p:sp>
      <p:sp>
        <p:nvSpPr>
          <p:cNvPr id="18" name="Text 15"/>
          <p:cNvSpPr/>
          <p:nvPr/>
        </p:nvSpPr>
        <p:spPr>
          <a:xfrm>
            <a:off x="7698462" y="6113740"/>
            <a:ext cx="255365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Clinical Integration</a:t>
            </a:r>
            <a:endParaRPr lang="en-US" sz="2000" dirty="0">
              <a:latin typeface="+mj-lt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698462" y="6549628"/>
            <a:ext cx="6033611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serves as decision support tool, requiring validation by medical professionals before clinical deployment and regulatory approval.</a:t>
            </a:r>
            <a:endParaRPr 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C8EDFA-CF53-5DE4-FE71-A3D1C8F09B5B}"/>
              </a:ext>
            </a:extLst>
          </p:cNvPr>
          <p:cNvSpPr txBox="1"/>
          <p:nvPr/>
        </p:nvSpPr>
        <p:spPr>
          <a:xfrm>
            <a:off x="0" y="7807569"/>
            <a:ext cx="14630400" cy="4220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3361" y="1328201"/>
            <a:ext cx="937557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lgerian" panose="04020705040A02060702" pitchFamily="82" charset="0"/>
                <a:ea typeface="Petrona Bold" pitchFamily="34" charset="-122"/>
                <a:cs typeface="Petrona Bold" pitchFamily="34" charset="-120"/>
              </a:rPr>
              <a:t>Project Overview and Architecture</a:t>
            </a:r>
            <a:endParaRPr lang="en-US" sz="4650" dirty="0">
              <a:latin typeface="Algerian" panose="04020705040A02060702" pitchFamily="8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367802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    Model Specifications 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40412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Sequential CNN architecture with three convolutional layers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63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shape: 100×100×3 (RGB images)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885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Binary classification: Cancer vs. No Cancer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307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Sigmoid activation for output layer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04319" y="3367802"/>
            <a:ext cx="3822621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Training Configuration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7599521" y="40412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samples: 2,000 images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4834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samples: 400 images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9256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Epochs: 5 with batch size 64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3678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Optimiser: Adam with binary cross-entropy loss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50258D-1E01-8604-4AF5-ACEC8EACFA94}"/>
              </a:ext>
            </a:extLst>
          </p:cNvPr>
          <p:cNvSpPr txBox="1"/>
          <p:nvPr/>
        </p:nvSpPr>
        <p:spPr>
          <a:xfrm>
            <a:off x="0" y="7795846"/>
            <a:ext cx="14630400" cy="4337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7661"/>
            <a:ext cx="707826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lgerian" panose="04020705040A02060702" pitchFamily="82" charset="0"/>
                <a:ea typeface="Petrona Bold" pitchFamily="34" charset="-122"/>
                <a:cs typeface="Petrona Bold" pitchFamily="34" charset="-120"/>
              </a:rPr>
              <a:t>Data Preparation Pipeline</a:t>
            </a:r>
            <a:endParaRPr lang="en-US" sz="4650" dirty="0">
              <a:latin typeface="Algerian" panose="04020705040A02060702" pitchFamily="8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+mj-lt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750" dirty="0">
              <a:latin typeface="+mj-lt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6407944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Data Generation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3523059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Simulated synthetic data generation creates 100×100×3 RGB images with binary labels (0 or 1) for training and testing datasets.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+mj-lt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750" dirty="0">
              <a:latin typeface="+mj-lt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428548" y="2840593"/>
            <a:ext cx="6408063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01490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Shape Validation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428548" y="3523059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Explicit reshaping ensures correct 4D tensor format: (samples, width, height, channels) matching model input requirements.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0086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+mj-lt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750" dirty="0">
              <a:latin typeface="+mj-lt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93790" y="5363647"/>
            <a:ext cx="6407944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5379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Normalisation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793790" y="604611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Pixel values scaled from 0-255 range to 0-1 range, improving model convergence and training stability.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50086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+mj-lt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750" dirty="0">
              <a:latin typeface="+mj-lt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428548" y="5363647"/>
            <a:ext cx="6408063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5379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Train-Test Split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7428548" y="6046113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segregated with 10% validation split during training for performance monitoring and overfitting prevention.</a:t>
            </a:r>
            <a:endParaRPr lang="en-US" sz="17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6E53C6-9FA8-C021-814F-1CE5BAF6FE37}"/>
              </a:ext>
            </a:extLst>
          </p:cNvPr>
          <p:cNvSpPr txBox="1"/>
          <p:nvPr/>
        </p:nvSpPr>
        <p:spPr>
          <a:xfrm>
            <a:off x="0" y="7795846"/>
            <a:ext cx="14630400" cy="4337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110" y="699968"/>
            <a:ext cx="6770370" cy="648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Algerian" panose="04020705040A02060702" pitchFamily="82" charset="0"/>
                <a:ea typeface="Petrona Bold" pitchFamily="34" charset="-122"/>
                <a:cs typeface="Petrona Bold" pitchFamily="34" charset="-120"/>
              </a:rPr>
              <a:t>CNN Architecture Deep Dive</a:t>
            </a:r>
            <a:endParaRPr lang="en-US" sz="4050" dirty="0">
              <a:latin typeface="Algerian" panose="04020705040A02060702" pitchFamily="8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10" y="1645444"/>
            <a:ext cx="988695" cy="14710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78449" y="1843087"/>
            <a:ext cx="312622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Conv2D Layer 1 (32 filters)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878449" y="2286119"/>
            <a:ext cx="6573441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3×3 kernel with ReLU activation, followed by 2×2 max pooling for feature extraction from raw images.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10" y="3116461"/>
            <a:ext cx="988695" cy="14710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78449" y="3314105"/>
            <a:ext cx="3162300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Conv2D Layer 2 (32 filters)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878449" y="3757136"/>
            <a:ext cx="6573441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Second convolutional layer with identical configuration, extracting higher-level features and spatial hierarchies.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10" y="4587478"/>
            <a:ext cx="988695" cy="14710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78449" y="4785122"/>
            <a:ext cx="3162062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Conv2D Layer 3 (32 filters)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878449" y="5228153"/>
            <a:ext cx="6573441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convolutional layer capturing complex patterns, followed by flattening for dense layer processing.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10" y="6058495"/>
            <a:ext cx="988695" cy="147101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78449" y="6256139"/>
            <a:ext cx="2595563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Dense Layers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878449" y="6699171"/>
            <a:ext cx="6573441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64-neurone hidden layer with ReLU, culminating in single sigmoid output neurone for binary classification probability.</a:t>
            </a:r>
            <a:endParaRPr lang="en-US" sz="15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BF8F41-19AF-16EB-0F26-5DDB94F68EE1}"/>
              </a:ext>
            </a:extLst>
          </p:cNvPr>
          <p:cNvSpPr txBox="1"/>
          <p:nvPr/>
        </p:nvSpPr>
        <p:spPr>
          <a:xfrm>
            <a:off x="0" y="7866185"/>
            <a:ext cx="914400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367" y="366355"/>
            <a:ext cx="4879355" cy="437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Algerian" panose="04020705040A02060702" pitchFamily="82" charset="0"/>
                <a:ea typeface="Petrona Bold" pitchFamily="34" charset="-122"/>
                <a:cs typeface="Petrona Bold" pitchFamily="34" charset="-120"/>
              </a:rPr>
              <a:t>Model </a:t>
            </a:r>
            <a:r>
              <a:rPr lang="en-US" sz="4000" b="1" dirty="0">
                <a:solidFill>
                  <a:srgbClr val="000000"/>
                </a:solidFill>
                <a:latin typeface="Algerian" panose="04020705040A02060702" pitchFamily="82" charset="0"/>
                <a:ea typeface="Petrona Bold" pitchFamily="34" charset="-122"/>
                <a:cs typeface="Petrona Bold" pitchFamily="34" charset="-120"/>
              </a:rPr>
              <a:t>Training</a:t>
            </a:r>
            <a:r>
              <a:rPr lang="en-US" sz="3600" b="1" dirty="0">
                <a:solidFill>
                  <a:srgbClr val="000000"/>
                </a:solidFill>
                <a:latin typeface="Algerian" panose="04020705040A02060702" pitchFamily="82" charset="0"/>
                <a:ea typeface="Petrona Bold" pitchFamily="34" charset="-122"/>
                <a:cs typeface="Petrona Bold" pitchFamily="34" charset="-120"/>
              </a:rPr>
              <a:t> Process</a:t>
            </a: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66368" y="1731885"/>
            <a:ext cx="4879355" cy="3263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65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>
              <a:lnSpc>
                <a:spcPts val="165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254495" y="3026090"/>
            <a:ext cx="5283994" cy="426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2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023" y="1153240"/>
            <a:ext cx="7761932" cy="6362609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466368" y="9541550"/>
            <a:ext cx="13697664" cy="566023"/>
          </a:xfrm>
          <a:prstGeom prst="roundRect">
            <a:avLst>
              <a:gd name="adj" fmla="val 9888"/>
            </a:avLst>
          </a:prstGeom>
          <a:solidFill>
            <a:srgbClr val="B3E5F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99" y="9743718"/>
            <a:ext cx="166568" cy="13323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99398" y="9707999"/>
            <a:ext cx="13131403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Note: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Ensure model.compile() is executed before model.fit() to properly initialise optimiser states and loss functions.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396D14-6E7A-D324-4042-C19C59913187}"/>
              </a:ext>
            </a:extLst>
          </p:cNvPr>
          <p:cNvSpPr txBox="1"/>
          <p:nvPr/>
        </p:nvSpPr>
        <p:spPr>
          <a:xfrm>
            <a:off x="466367" y="1153240"/>
            <a:ext cx="4457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Training Execution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F72E3-B7AF-C8FB-1038-C564D2487DE5}"/>
              </a:ext>
            </a:extLst>
          </p:cNvPr>
          <p:cNvSpPr txBox="1"/>
          <p:nvPr/>
        </p:nvSpPr>
        <p:spPr>
          <a:xfrm>
            <a:off x="599599" y="1957754"/>
            <a:ext cx="4879355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model undergoes supervised training using the </a:t>
            </a:r>
            <a:r>
              <a:rPr lang="en-US" sz="2400"/>
              <a:t>Adam optimizer </a:t>
            </a:r>
            <a:r>
              <a:rPr lang="en-US" sz="2400" dirty="0"/>
              <a:t>with binary cross-entropy loss function, ideal for binary classification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10% validation split provides real-time performance feedback during training, helping identify potential overfitting early.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BA8B94-0FD8-C904-31B2-91208DA99098}"/>
              </a:ext>
            </a:extLst>
          </p:cNvPr>
          <p:cNvSpPr txBox="1"/>
          <p:nvPr/>
        </p:nvSpPr>
        <p:spPr>
          <a:xfrm>
            <a:off x="0" y="7784123"/>
            <a:ext cx="14630400" cy="4454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9791"/>
            <a:ext cx="673119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lgerian" panose="04020705040A02060702" pitchFamily="82" charset="0"/>
                <a:ea typeface="Petrona Bold" pitchFamily="34" charset="-122"/>
                <a:cs typeface="Petrona Bold" pitchFamily="34" charset="-120"/>
              </a:rPr>
              <a:t>Key Training Parameters</a:t>
            </a:r>
            <a:endParaRPr lang="en-US" sz="4650" dirty="0">
              <a:latin typeface="Algerian" panose="04020705040A02060702" pitchFamily="8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897505"/>
            <a:ext cx="6407944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1319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Epochs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28224" y="364009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iterations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through the complete training dataset, balancing learning time with model convergence.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897505"/>
            <a:ext cx="64080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31319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Batch Size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62982" y="364009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64 samples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 gradient update, optimising memory usage whilst maintaining stable gradient estimates.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27151"/>
            <a:ext cx="6407944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06158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Loss Function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028224" y="5569744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Binary cross-entropy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measures probability distribution difference between predicted and actual labels.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827151"/>
            <a:ext cx="64080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2982" y="506158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Optimiser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7662982" y="5569744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Adam algorithm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adapts learning rates automatically, combining momentum and RMSprop advantages.</a:t>
            </a: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210C34-0F09-3974-93FB-2B700979D1D3}"/>
              </a:ext>
            </a:extLst>
          </p:cNvPr>
          <p:cNvSpPr txBox="1"/>
          <p:nvPr/>
        </p:nvSpPr>
        <p:spPr>
          <a:xfrm>
            <a:off x="0" y="7772400"/>
            <a:ext cx="146304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0493" y="983694"/>
            <a:ext cx="841717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lgerian" panose="04020705040A02060702" pitchFamily="82" charset="0"/>
                <a:ea typeface="Petrona Bold" pitchFamily="34" charset="-122"/>
                <a:cs typeface="Petrona Bold" pitchFamily="34" charset="-120"/>
              </a:rPr>
              <a:t>Model Evaluation Results</a:t>
            </a:r>
            <a:endParaRPr lang="en-US" sz="4650" dirty="0">
              <a:latin typeface="Algerian" panose="04020705040A02060702" pitchFamily="8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294930"/>
            <a:ext cx="3501509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Performance Metrics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280190" y="2968347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 training completion, the model is evaluated on the held-out test set of 400 images to assess generalisation capability.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24030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metrics include test loss (quantifying prediction errors) and test accuracy (percentage of correct classifications).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2436614"/>
            <a:ext cx="350150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400</a:t>
            </a:r>
            <a:endParaRPr lang="en-US" sz="585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604897" y="346841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Test Images</a:t>
            </a:r>
            <a:endParaRPr lang="en-US" sz="23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42721" y="406729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Evaluation dataset size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997172"/>
            <a:ext cx="350150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2</a:t>
            </a:r>
            <a:endParaRPr lang="en-US" sz="585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604897" y="60289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Classes</a:t>
            </a:r>
            <a:endParaRPr lang="en-US" sz="230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42721" y="662785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Binary classification output</a:t>
            </a: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4DAFFE-382D-8D86-2E47-C945AA8AE4EC}"/>
              </a:ext>
            </a:extLst>
          </p:cNvPr>
          <p:cNvSpPr txBox="1"/>
          <p:nvPr/>
        </p:nvSpPr>
        <p:spPr>
          <a:xfrm>
            <a:off x="5486400" y="7760677"/>
            <a:ext cx="9144000" cy="468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1674"/>
            <a:ext cx="851713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lgerian" panose="04020705040A02060702" pitchFamily="82" charset="0"/>
                <a:ea typeface="Petrona Bold" pitchFamily="34" charset="-122"/>
                <a:cs typeface="Petrona Bold" pitchFamily="34" charset="-120"/>
              </a:rPr>
              <a:t>Real-World Prediction Pipeline</a:t>
            </a:r>
            <a:endParaRPr lang="en-US" sz="4650" dirty="0">
              <a:latin typeface="Algerian" panose="04020705040A02060702" pitchFamily="8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4713684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3301960" y="403324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3062049" y="44585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138607" y="4490442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+mj-lt"/>
                <a:ea typeface="Petrona Bold" pitchFamily="34" charset="-122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7" name="Text 5"/>
          <p:cNvSpPr/>
          <p:nvPr/>
        </p:nvSpPr>
        <p:spPr>
          <a:xfrm>
            <a:off x="1828681" y="22095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Image Loading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020604" y="2717721"/>
            <a:ext cx="45933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JPEG histopathology image loaded using tf.keras.utils.load_img with RGB colour mode specification.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967293" y="4713684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0" name="Shape 8"/>
          <p:cNvSpPr/>
          <p:nvPr/>
        </p:nvSpPr>
        <p:spPr>
          <a:xfrm>
            <a:off x="5727382" y="44585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803940" y="4490442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Calibri Light (Headings)"/>
              </a:rPr>
              <a:t>2</a:t>
            </a:r>
            <a:endParaRPr lang="en-US" sz="2800" dirty="0">
              <a:latin typeface="Calibri Light (Headings)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494014" y="56209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Preprocessing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3685818" y="6129099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resized to 100×100 pixels, converted to NumPy array, normalised to 0-1 range, and dimensions expanded.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632508" y="403324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5" name="Shape 13"/>
          <p:cNvSpPr/>
          <p:nvPr/>
        </p:nvSpPr>
        <p:spPr>
          <a:xfrm>
            <a:off x="8392597" y="44585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469154" y="4490442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+mj-lt"/>
                <a:ea typeface="Petrona Bold" pitchFamily="34" charset="-122"/>
              </a:rPr>
              <a:t>3</a:t>
            </a:r>
            <a:endParaRPr lang="en-US" sz="2800" dirty="0">
              <a:latin typeface="+mj-lt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159228" y="22095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Prediction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6351032" y="2717721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generates sigmoid probability output, with threshold &lt; 0.5 indicating no cancer, ≥ 0.5 indicating cancer detection.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11297841" y="4713684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57930" y="44585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1134487" y="4490442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+mj-lt"/>
                <a:ea typeface="Petrona Bold" pitchFamily="34" charset="-122"/>
              </a:rPr>
              <a:t>4</a:t>
            </a:r>
            <a:endParaRPr lang="en-US" sz="2800" dirty="0">
              <a:latin typeface="+mj-lt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824561" y="56209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Classification</a:t>
            </a:r>
            <a:endParaRPr lang="en-US" sz="2300" dirty="0"/>
          </a:p>
        </p:txBody>
      </p:sp>
      <p:sp>
        <p:nvSpPr>
          <p:cNvPr id="23" name="Text 21"/>
          <p:cNvSpPr/>
          <p:nvPr/>
        </p:nvSpPr>
        <p:spPr>
          <a:xfrm>
            <a:off x="9016365" y="6129099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Binary decision output with probability score, enabling clinical decision support and further medical review.</a:t>
            </a:r>
            <a:endParaRPr lang="en-US" sz="17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AB45BD-59DD-8E67-A5E5-79FAABDBFED0}"/>
              </a:ext>
            </a:extLst>
          </p:cNvPr>
          <p:cNvSpPr txBox="1"/>
          <p:nvPr/>
        </p:nvSpPr>
        <p:spPr>
          <a:xfrm>
            <a:off x="0" y="7760677"/>
            <a:ext cx="14630400" cy="468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962" y="510659"/>
            <a:ext cx="6135529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Algerian" panose="04020705040A02060702" pitchFamily="82" charset="0"/>
                <a:ea typeface="Petrona Bold" pitchFamily="34" charset="-122"/>
                <a:cs typeface="Petrona Bold" pitchFamily="34" charset="-120"/>
              </a:rPr>
              <a:t>Sample Prediction Analysis</a:t>
            </a:r>
            <a:endParaRPr lang="en-US" sz="3800" dirty="0">
              <a:latin typeface="Algerian" panose="04020705040A02060702" pitchFamily="8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18" y="1607225"/>
            <a:ext cx="5300551" cy="35313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9962" y="5321379"/>
            <a:ext cx="5749528" cy="1689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Lung cancer detected under microscope and predicted by CNN</a:t>
            </a:r>
            <a:endParaRPr lang="en-US" sz="3050" dirty="0"/>
          </a:p>
        </p:txBody>
      </p:sp>
      <p:sp>
        <p:nvSpPr>
          <p:cNvPr id="5" name="Text 2"/>
          <p:cNvSpPr/>
          <p:nvPr/>
        </p:nvSpPr>
        <p:spPr>
          <a:xfrm>
            <a:off x="6860024" y="1584008"/>
            <a:ext cx="5434370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Test Case: lung cancer under microscope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860024" y="2135267"/>
            <a:ext cx="7127915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processes a known malignant histopathology image through the complete prediction pipeline.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860024" y="2938463"/>
            <a:ext cx="7127915" cy="1501497"/>
          </a:xfrm>
          <a:prstGeom prst="roundRect">
            <a:avLst>
              <a:gd name="adj" fmla="val 519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68503" y="3146941"/>
            <a:ext cx="243732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Input Processing</a:t>
            </a:r>
            <a:endParaRPr lang="en-US" sz="19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68503" y="3637121"/>
            <a:ext cx="671095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loaded, resized to model input dimensions, and normalised for consistent prediction.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860024" y="4625578"/>
            <a:ext cx="7127915" cy="1501497"/>
          </a:xfrm>
          <a:prstGeom prst="roundRect">
            <a:avLst>
              <a:gd name="adj" fmla="val 519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68503" y="4834057"/>
            <a:ext cx="243732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Model Output</a:t>
            </a:r>
            <a:endParaRPr lang="en-US" sz="190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068503" y="5324237"/>
            <a:ext cx="671095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Sigmoid probability generated, threshold applied, and binary classification determined.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860024" y="6312694"/>
            <a:ext cx="7127915" cy="1204317"/>
          </a:xfrm>
          <a:prstGeom prst="roundRect">
            <a:avLst>
              <a:gd name="adj" fmla="val 647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68503" y="6521172"/>
            <a:ext cx="243732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Result Validation</a:t>
            </a:r>
            <a:endParaRPr lang="en-US" sz="1900" dirty="0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68503" y="7011352"/>
            <a:ext cx="671095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Predicted class compared against true label for accuracy verification.</a:t>
            </a:r>
            <a:endParaRPr lang="en-US" sz="14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4D7CE-ACF5-3D38-9CB8-135E322EC1EC}"/>
              </a:ext>
            </a:extLst>
          </p:cNvPr>
          <p:cNvSpPr txBox="1"/>
          <p:nvPr/>
        </p:nvSpPr>
        <p:spPr>
          <a:xfrm>
            <a:off x="0" y="7807569"/>
            <a:ext cx="14630400" cy="4220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726</Words>
  <Application>Microsoft Office PowerPoint</Application>
  <PresentationFormat>Custom</PresentationFormat>
  <Paragraphs>111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Algerian</vt:lpstr>
      <vt:lpstr>Inter</vt:lpstr>
      <vt:lpstr>Petrona Bold</vt:lpstr>
      <vt:lpstr>Calibri Light (Headings)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Anurup Saha</cp:lastModifiedBy>
  <cp:revision>10</cp:revision>
  <dcterms:created xsi:type="dcterms:W3CDTF">2025-11-16T12:18:01Z</dcterms:created>
  <dcterms:modified xsi:type="dcterms:W3CDTF">2025-11-16T13:10:32Z</dcterms:modified>
</cp:coreProperties>
</file>